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48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qz.com/1408467/the-indonesia-tsunamis-aftermath-in-photo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22302"/>
            <a:ext cx="14630400" cy="8229600"/>
          </a:xfrm>
          <a:prstGeom prst="rect">
            <a:avLst/>
          </a:prstGeom>
          <a:solidFill>
            <a:srgbClr val="FBFCFE"/>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8421884" y="0"/>
            <a:ext cx="6216136" cy="8229600"/>
          </a:xfrm>
          <a:prstGeom prst="rect">
            <a:avLst/>
          </a:prstGeom>
        </p:spPr>
      </p:pic>
      <p:sp>
        <p:nvSpPr>
          <p:cNvPr id="5" name="Text 2"/>
          <p:cNvSpPr/>
          <p:nvPr/>
        </p:nvSpPr>
        <p:spPr>
          <a:xfrm>
            <a:off x="833199" y="2492812"/>
            <a:ext cx="7477601" cy="1916430"/>
          </a:xfrm>
          <a:prstGeom prst="rect">
            <a:avLst/>
          </a:prstGeom>
          <a:noFill/>
          <a:ln/>
        </p:spPr>
        <p:txBody>
          <a:bodyPr wrap="square" rtlCol="0" anchor="t"/>
          <a:lstStyle/>
          <a:p>
            <a:pPr marL="0" indent="0">
              <a:lnSpc>
                <a:spcPts val="7545"/>
              </a:lnSpc>
              <a:buNone/>
            </a:pPr>
            <a:r>
              <a:rPr lang="en-US" sz="6036" dirty="0">
                <a:solidFill>
                  <a:srgbClr val="476FD6"/>
                </a:solidFill>
                <a:latin typeface="Segoe Print" panose="02000600000000000000" pitchFamily="2" charset="0"/>
                <a:ea typeface="Roboto Slab" pitchFamily="34" charset="-122"/>
                <a:cs typeface="Roboto Slab" pitchFamily="34" charset="-120"/>
              </a:rPr>
              <a:t>Detecting Humans in Tsunami Debris</a:t>
            </a:r>
            <a:endParaRPr lang="en-US" sz="6036" dirty="0">
              <a:latin typeface="Segoe Print" panose="02000600000000000000" pitchFamily="2" charset="0"/>
            </a:endParaRPr>
          </a:p>
        </p:txBody>
      </p:sp>
      <p:sp>
        <p:nvSpPr>
          <p:cNvPr id="6" name="Text 3"/>
          <p:cNvSpPr/>
          <p:nvPr/>
        </p:nvSpPr>
        <p:spPr>
          <a:xfrm>
            <a:off x="833199" y="4742498"/>
            <a:ext cx="7477601" cy="355402"/>
          </a:xfrm>
          <a:prstGeom prst="rect">
            <a:avLst/>
          </a:prstGeom>
          <a:noFill/>
          <a:ln/>
        </p:spPr>
        <p:txBody>
          <a:bodyPr wrap="none" rtlCol="0" anchor="t"/>
          <a:lstStyle/>
          <a:p>
            <a:pPr marL="0" indent="0">
              <a:lnSpc>
                <a:spcPts val="2799"/>
              </a:lnSpc>
              <a:buNone/>
            </a:pPr>
            <a:r>
              <a:rPr lang="en-US" dirty="0">
                <a:solidFill>
                  <a:srgbClr val="7030A0"/>
                </a:solidFill>
                <a:latin typeface="Roboto" pitchFamily="34" charset="0"/>
                <a:ea typeface="Roboto" pitchFamily="34" charset="-122"/>
                <a:cs typeface="Roboto" pitchFamily="34" charset="-120"/>
              </a:rPr>
              <a:t>Using Custom Vision for Real-Time Detection</a:t>
            </a:r>
            <a:endParaRPr lang="en-US" dirty="0">
              <a:solidFill>
                <a:srgbClr val="7030A0"/>
              </a:solidFill>
            </a:endParaRPr>
          </a:p>
        </p:txBody>
      </p:sp>
      <p:sp>
        <p:nvSpPr>
          <p:cNvPr id="7" name="Shape 4"/>
          <p:cNvSpPr/>
          <p:nvPr/>
        </p:nvSpPr>
        <p:spPr>
          <a:xfrm>
            <a:off x="833199" y="5364480"/>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9" name="Text 5"/>
          <p:cNvSpPr/>
          <p:nvPr/>
        </p:nvSpPr>
        <p:spPr>
          <a:xfrm>
            <a:off x="4383666" y="5364480"/>
            <a:ext cx="4030598" cy="1655155"/>
          </a:xfrm>
          <a:prstGeom prst="rect">
            <a:avLst/>
          </a:prstGeom>
          <a:noFill/>
          <a:ln/>
        </p:spPr>
        <p:txBody>
          <a:bodyPr wrap="none" rtlCol="0" anchor="t"/>
          <a:lstStyle/>
          <a:p>
            <a:pPr marL="0" indent="0" algn="l">
              <a:lnSpc>
                <a:spcPts val="3062"/>
              </a:lnSpc>
              <a:buNone/>
            </a:pPr>
            <a:r>
              <a:rPr lang="en-US" sz="2000" b="1" dirty="0">
                <a:solidFill>
                  <a:srgbClr val="15213F"/>
                </a:solidFill>
                <a:latin typeface="Roboto" pitchFamily="34" charset="0"/>
                <a:ea typeface="Roboto" pitchFamily="34" charset="-122"/>
                <a:cs typeface="Roboto" pitchFamily="34" charset="-120"/>
              </a:rPr>
              <a:t>By</a:t>
            </a:r>
            <a:r>
              <a:rPr lang="en-US" b="1" dirty="0">
                <a:solidFill>
                  <a:srgbClr val="15213F"/>
                </a:solidFill>
                <a:latin typeface="Roboto" pitchFamily="34" charset="0"/>
                <a:ea typeface="Roboto" pitchFamily="34" charset="-122"/>
                <a:cs typeface="Roboto" pitchFamily="34" charset="-120"/>
              </a:rPr>
              <a:t>  </a:t>
            </a:r>
            <a:r>
              <a:rPr lang="en-US" dirty="0">
                <a:solidFill>
                  <a:srgbClr val="15213F"/>
                </a:solidFill>
                <a:latin typeface="Roboto" pitchFamily="34" charset="0"/>
                <a:ea typeface="Roboto" pitchFamily="34" charset="-122"/>
                <a:cs typeface="Roboto" pitchFamily="34" charset="-120"/>
              </a:rPr>
              <a:t>Nithish Nuthalapati</a:t>
            </a:r>
          </a:p>
          <a:p>
            <a:pPr marL="0" indent="0" algn="l">
              <a:lnSpc>
                <a:spcPts val="3062"/>
              </a:lnSpc>
              <a:buNone/>
            </a:pPr>
            <a:r>
              <a:rPr lang="en-US" dirty="0">
                <a:solidFill>
                  <a:srgbClr val="15213F"/>
                </a:solidFill>
                <a:latin typeface="Roboto" pitchFamily="34" charset="0"/>
                <a:ea typeface="Roboto" pitchFamily="34" charset="-122"/>
                <a:cs typeface="Roboto" pitchFamily="34" charset="-120"/>
              </a:rPr>
              <a:t>       Harish Reddy </a:t>
            </a:r>
            <a:r>
              <a:rPr lang="en-US" dirty="0" err="1">
                <a:solidFill>
                  <a:srgbClr val="15213F"/>
                </a:solidFill>
                <a:latin typeface="Roboto" pitchFamily="34" charset="0"/>
                <a:ea typeface="Roboto" pitchFamily="34" charset="-122"/>
                <a:cs typeface="Roboto" pitchFamily="34" charset="-120"/>
              </a:rPr>
              <a:t>kadukuntla</a:t>
            </a:r>
            <a:endParaRPr lang="en-US" dirty="0">
              <a:solidFill>
                <a:srgbClr val="15213F"/>
              </a:solidFill>
              <a:latin typeface="Roboto" pitchFamily="34" charset="0"/>
              <a:ea typeface="Roboto" pitchFamily="34" charset="-122"/>
              <a:cs typeface="Roboto" pitchFamily="34" charset="-120"/>
            </a:endParaRPr>
          </a:p>
          <a:p>
            <a:pPr marL="0" indent="0" algn="l">
              <a:lnSpc>
                <a:spcPts val="3062"/>
              </a:lnSpc>
              <a:buNone/>
            </a:pPr>
            <a:r>
              <a:rPr lang="en-US" dirty="0">
                <a:solidFill>
                  <a:srgbClr val="15213F"/>
                </a:solidFill>
                <a:latin typeface="Roboto" pitchFamily="34" charset="0"/>
                <a:ea typeface="Roboto" pitchFamily="34" charset="-122"/>
                <a:cs typeface="Roboto" pitchFamily="34" charset="-120"/>
              </a:rPr>
              <a:t>       </a:t>
            </a:r>
            <a:r>
              <a:rPr lang="en-US" dirty="0" err="1">
                <a:solidFill>
                  <a:srgbClr val="15213F"/>
                </a:solidFill>
                <a:latin typeface="Roboto" pitchFamily="34" charset="0"/>
                <a:ea typeface="Roboto" pitchFamily="34" charset="-122"/>
                <a:cs typeface="Roboto" pitchFamily="34" charset="-120"/>
              </a:rPr>
              <a:t>Yeshwanth</a:t>
            </a:r>
            <a:r>
              <a:rPr lang="en-US" dirty="0">
                <a:solidFill>
                  <a:srgbClr val="15213F"/>
                </a:solidFill>
                <a:latin typeface="Roboto" pitchFamily="34" charset="0"/>
                <a:ea typeface="Roboto" pitchFamily="34" charset="-122"/>
                <a:cs typeface="Roboto" pitchFamily="34" charset="-120"/>
              </a:rPr>
              <a:t> Reddy </a:t>
            </a:r>
            <a:r>
              <a:rPr lang="en-US" dirty="0" err="1">
                <a:solidFill>
                  <a:srgbClr val="15213F"/>
                </a:solidFill>
                <a:latin typeface="Roboto" pitchFamily="34" charset="0"/>
                <a:ea typeface="Roboto" pitchFamily="34" charset="-122"/>
                <a:cs typeface="Roboto" pitchFamily="34" charset="-120"/>
              </a:rPr>
              <a:t>Peddola</a:t>
            </a:r>
            <a:endParaRPr lang="en-US" dirty="0">
              <a:solidFill>
                <a:srgbClr val="15213F"/>
              </a:solidFill>
              <a:latin typeface="Roboto" pitchFamily="34" charset="0"/>
              <a:ea typeface="Roboto" pitchFamily="34" charset="-122"/>
              <a:cs typeface="Roboto" pitchFamily="34" charset="-120"/>
            </a:endParaRPr>
          </a:p>
          <a:p>
            <a:pPr marL="0" indent="0" algn="l">
              <a:lnSpc>
                <a:spcPts val="3062"/>
              </a:lnSpc>
              <a:buNone/>
            </a:pPr>
            <a:r>
              <a:rPr lang="en-US" dirty="0">
                <a:solidFill>
                  <a:srgbClr val="15213F"/>
                </a:solidFill>
                <a:latin typeface="Roboto" pitchFamily="34" charset="0"/>
                <a:ea typeface="Roboto" pitchFamily="34" charset="-122"/>
                <a:cs typeface="Roboto" pitchFamily="34" charset="-120"/>
              </a:rPr>
              <a:t>       Bhanu Chander </a:t>
            </a:r>
            <a:r>
              <a:rPr lang="en-US" dirty="0" err="1">
                <a:solidFill>
                  <a:srgbClr val="15213F"/>
                </a:solidFill>
                <a:latin typeface="Roboto" pitchFamily="34" charset="0"/>
                <a:ea typeface="Roboto" pitchFamily="34" charset="-122"/>
                <a:cs typeface="Roboto" pitchFamily="34" charset="-120"/>
              </a:rPr>
              <a:t>Mudeli</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000000"/>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00000">
              <a:alpha val="80000"/>
            </a:srgbClr>
          </a:solidFill>
          <a:ln/>
        </p:spPr>
        <p:txBody>
          <a:bodyPr/>
          <a:lstStyle/>
          <a:p>
            <a:endParaRPr lang="en-IN"/>
          </a:p>
        </p:txBody>
      </p:sp>
      <p:sp>
        <p:nvSpPr>
          <p:cNvPr id="6" name="Text 3"/>
          <p:cNvSpPr/>
          <p:nvPr/>
        </p:nvSpPr>
        <p:spPr>
          <a:xfrm>
            <a:off x="2037993" y="1871067"/>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Problem Statement</a:t>
            </a:r>
            <a:endParaRPr lang="en-US" sz="4374" dirty="0"/>
          </a:p>
        </p:txBody>
      </p:sp>
      <p:sp>
        <p:nvSpPr>
          <p:cNvPr id="7" name="Text 4"/>
          <p:cNvSpPr/>
          <p:nvPr/>
        </p:nvSpPr>
        <p:spPr>
          <a:xfrm>
            <a:off x="2037993" y="2898696"/>
            <a:ext cx="10554414" cy="1066205"/>
          </a:xfrm>
          <a:prstGeom prst="rect">
            <a:avLst/>
          </a:prstGeom>
          <a:noFill/>
          <a:ln/>
        </p:spPr>
        <p:txBody>
          <a:bodyPr wrap="square" rtlCol="0" anchor="t"/>
          <a:lstStyle/>
          <a:p>
            <a:pPr marL="0" indent="0">
              <a:lnSpc>
                <a:spcPts val="2799"/>
              </a:lnSpc>
              <a:buNone/>
            </a:pPr>
            <a:r>
              <a:rPr lang="en-US" sz="1750" dirty="0">
                <a:solidFill>
                  <a:srgbClr val="FFFFFF"/>
                </a:solidFill>
                <a:latin typeface="Roboto" pitchFamily="34" charset="0"/>
                <a:ea typeface="Roboto" pitchFamily="34" charset="-122"/>
                <a:cs typeface="Roboto" pitchFamily="34" charset="-120"/>
              </a:rPr>
              <a:t>Rescue teams face challenges locating survivors in tsunami debris, delaying critical rescue efforts. This project aims to use image recognition to quickly identify human presence, improving speed and safety of rescue operations.</a:t>
            </a:r>
            <a:endParaRPr lang="en-US" sz="1750" dirty="0"/>
          </a:p>
        </p:txBody>
      </p:sp>
      <p:sp>
        <p:nvSpPr>
          <p:cNvPr id="8" name="Shape 5"/>
          <p:cNvSpPr/>
          <p:nvPr/>
        </p:nvSpPr>
        <p:spPr>
          <a:xfrm>
            <a:off x="2037993" y="4388406"/>
            <a:ext cx="499943" cy="499943"/>
          </a:xfrm>
          <a:prstGeom prst="roundRect">
            <a:avLst>
              <a:gd name="adj" fmla="val 26667"/>
            </a:avLst>
          </a:prstGeom>
          <a:solidFill>
            <a:srgbClr val="121212"/>
          </a:solidFill>
          <a:ln/>
        </p:spPr>
        <p:txBody>
          <a:bodyPr/>
          <a:lstStyle/>
          <a:p>
            <a:endParaRPr lang="en-IN"/>
          </a:p>
        </p:txBody>
      </p:sp>
      <p:sp>
        <p:nvSpPr>
          <p:cNvPr id="9" name="Text 6"/>
          <p:cNvSpPr/>
          <p:nvPr/>
        </p:nvSpPr>
        <p:spPr>
          <a:xfrm>
            <a:off x="2219206" y="4430078"/>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10" name="Text 7"/>
          <p:cNvSpPr/>
          <p:nvPr/>
        </p:nvSpPr>
        <p:spPr>
          <a:xfrm>
            <a:off x="2760107" y="4464725"/>
            <a:ext cx="2647950"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Time-Consuming Manual Search</a:t>
            </a:r>
            <a:endParaRPr lang="en-US" sz="2187" dirty="0"/>
          </a:p>
        </p:txBody>
      </p:sp>
      <p:sp>
        <p:nvSpPr>
          <p:cNvPr id="11" name="Text 8"/>
          <p:cNvSpPr/>
          <p:nvPr/>
        </p:nvSpPr>
        <p:spPr>
          <a:xfrm>
            <a:off x="2760107" y="5292328"/>
            <a:ext cx="2647950" cy="1066205"/>
          </a:xfrm>
          <a:prstGeom prst="rect">
            <a:avLst/>
          </a:prstGeom>
          <a:noFill/>
          <a:ln/>
        </p:spPr>
        <p:txBody>
          <a:bodyPr wrap="square" rtlCol="0" anchor="t"/>
          <a:lstStyle/>
          <a:p>
            <a:pPr marL="0" indent="0">
              <a:lnSpc>
                <a:spcPts val="2799"/>
              </a:lnSpc>
              <a:buNone/>
            </a:pPr>
            <a:r>
              <a:rPr lang="en-US" sz="1750" dirty="0">
                <a:solidFill>
                  <a:srgbClr val="FFFFFF"/>
                </a:solidFill>
                <a:latin typeface="Roboto" pitchFamily="34" charset="0"/>
                <a:ea typeface="Roboto" pitchFamily="34" charset="-122"/>
                <a:cs typeface="Roboto" pitchFamily="34" charset="-120"/>
              </a:rPr>
              <a:t>The manual process is labor-intensive, putting lives at risk.</a:t>
            </a:r>
            <a:endParaRPr lang="en-US" sz="1750" dirty="0"/>
          </a:p>
        </p:txBody>
      </p:sp>
      <p:sp>
        <p:nvSpPr>
          <p:cNvPr id="12" name="Shape 9"/>
          <p:cNvSpPr/>
          <p:nvPr/>
        </p:nvSpPr>
        <p:spPr>
          <a:xfrm>
            <a:off x="5630228" y="4388406"/>
            <a:ext cx="499943" cy="499943"/>
          </a:xfrm>
          <a:prstGeom prst="roundRect">
            <a:avLst>
              <a:gd name="adj" fmla="val 26667"/>
            </a:avLst>
          </a:prstGeom>
          <a:solidFill>
            <a:srgbClr val="121212"/>
          </a:solidFill>
          <a:ln/>
        </p:spPr>
        <p:txBody>
          <a:bodyPr/>
          <a:lstStyle/>
          <a:p>
            <a:endParaRPr lang="en-IN"/>
          </a:p>
        </p:txBody>
      </p:sp>
      <p:sp>
        <p:nvSpPr>
          <p:cNvPr id="13" name="Text 10"/>
          <p:cNvSpPr/>
          <p:nvPr/>
        </p:nvSpPr>
        <p:spPr>
          <a:xfrm>
            <a:off x="5788104" y="4430078"/>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1"/>
          <p:cNvSpPr/>
          <p:nvPr/>
        </p:nvSpPr>
        <p:spPr>
          <a:xfrm>
            <a:off x="6352342" y="4464725"/>
            <a:ext cx="2647950"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Need for Faster Detection</a:t>
            </a:r>
            <a:endParaRPr lang="en-US" sz="2187" dirty="0"/>
          </a:p>
        </p:txBody>
      </p:sp>
      <p:sp>
        <p:nvSpPr>
          <p:cNvPr id="15" name="Text 12"/>
          <p:cNvSpPr/>
          <p:nvPr/>
        </p:nvSpPr>
        <p:spPr>
          <a:xfrm>
            <a:off x="6352342" y="5292328"/>
            <a:ext cx="2647950" cy="710803"/>
          </a:xfrm>
          <a:prstGeom prst="rect">
            <a:avLst/>
          </a:prstGeom>
          <a:noFill/>
          <a:ln/>
        </p:spPr>
        <p:txBody>
          <a:bodyPr wrap="square" rtlCol="0" anchor="t"/>
          <a:lstStyle/>
          <a:p>
            <a:pPr marL="0" indent="0">
              <a:lnSpc>
                <a:spcPts val="2799"/>
              </a:lnSpc>
              <a:buNone/>
            </a:pPr>
            <a:r>
              <a:rPr lang="en-US" sz="1750" dirty="0">
                <a:solidFill>
                  <a:srgbClr val="FFFFFF"/>
                </a:solidFill>
                <a:latin typeface="Roboto" pitchFamily="34" charset="0"/>
                <a:ea typeface="Roboto" pitchFamily="34" charset="-122"/>
                <a:cs typeface="Roboto" pitchFamily="34" charset="-120"/>
              </a:rPr>
              <a:t>Rapid identification of survivors can save lives.</a:t>
            </a:r>
            <a:endParaRPr lang="en-US" sz="1750" dirty="0"/>
          </a:p>
        </p:txBody>
      </p:sp>
      <p:sp>
        <p:nvSpPr>
          <p:cNvPr id="16" name="Shape 13"/>
          <p:cNvSpPr/>
          <p:nvPr/>
        </p:nvSpPr>
        <p:spPr>
          <a:xfrm>
            <a:off x="9222462" y="4388406"/>
            <a:ext cx="499943" cy="499943"/>
          </a:xfrm>
          <a:prstGeom prst="roundRect">
            <a:avLst>
              <a:gd name="adj" fmla="val 26667"/>
            </a:avLst>
          </a:prstGeom>
          <a:solidFill>
            <a:srgbClr val="121212"/>
          </a:solidFill>
          <a:ln/>
        </p:spPr>
        <p:txBody>
          <a:bodyPr/>
          <a:lstStyle/>
          <a:p>
            <a:endParaRPr lang="en-IN"/>
          </a:p>
        </p:txBody>
      </p:sp>
      <p:sp>
        <p:nvSpPr>
          <p:cNvPr id="17" name="Text 14"/>
          <p:cNvSpPr/>
          <p:nvPr/>
        </p:nvSpPr>
        <p:spPr>
          <a:xfrm>
            <a:off x="9382363" y="4430078"/>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8" name="Text 15"/>
          <p:cNvSpPr/>
          <p:nvPr/>
        </p:nvSpPr>
        <p:spPr>
          <a:xfrm>
            <a:off x="9944576" y="4464725"/>
            <a:ext cx="2647950"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Improve Rescue Efficiency</a:t>
            </a:r>
            <a:endParaRPr lang="en-US" sz="2187" dirty="0"/>
          </a:p>
        </p:txBody>
      </p:sp>
      <p:sp>
        <p:nvSpPr>
          <p:cNvPr id="19" name="Text 16"/>
          <p:cNvSpPr/>
          <p:nvPr/>
        </p:nvSpPr>
        <p:spPr>
          <a:xfrm>
            <a:off x="9944576" y="5292328"/>
            <a:ext cx="2647950" cy="1066205"/>
          </a:xfrm>
          <a:prstGeom prst="rect">
            <a:avLst/>
          </a:prstGeom>
          <a:noFill/>
          <a:ln/>
        </p:spPr>
        <p:txBody>
          <a:bodyPr wrap="square" rtlCol="0" anchor="t"/>
          <a:lstStyle/>
          <a:p>
            <a:pPr marL="0" indent="0">
              <a:lnSpc>
                <a:spcPts val="2799"/>
              </a:lnSpc>
              <a:buNone/>
            </a:pPr>
            <a:r>
              <a:rPr lang="en-US" sz="1750" dirty="0">
                <a:solidFill>
                  <a:srgbClr val="FFFFFF"/>
                </a:solidFill>
                <a:latin typeface="Roboto" pitchFamily="34" charset="0"/>
                <a:ea typeface="Roboto" pitchFamily="34" charset="-122"/>
                <a:cs typeface="Roboto" pitchFamily="34" charset="-120"/>
              </a:rPr>
              <a:t>Precise locations enable quicker and safer rescue efforts.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6074" y="-12175"/>
            <a:ext cx="14630400" cy="8229600"/>
          </a:xfrm>
          <a:prstGeom prst="rect">
            <a:avLst/>
          </a:prstGeom>
          <a:solidFill>
            <a:srgbClr val="FBFCFE"/>
          </a:solidFill>
          <a:ln/>
        </p:spPr>
        <p:txBody>
          <a:bodyPr/>
          <a:lstStyle/>
          <a:p>
            <a:endParaRPr lang="en-IN"/>
          </a:p>
        </p:txBody>
      </p:sp>
      <p:sp>
        <p:nvSpPr>
          <p:cNvPr id="5" name="Text 2"/>
          <p:cNvSpPr/>
          <p:nvPr/>
        </p:nvSpPr>
        <p:spPr>
          <a:xfrm>
            <a:off x="5851624" y="547313"/>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Project Overview</a:t>
            </a:r>
            <a:endParaRPr lang="en-US" sz="4374" dirty="0"/>
          </a:p>
        </p:txBody>
      </p:sp>
      <p:sp>
        <p:nvSpPr>
          <p:cNvPr id="6" name="Text 3"/>
          <p:cNvSpPr/>
          <p:nvPr/>
        </p:nvSpPr>
        <p:spPr>
          <a:xfrm>
            <a:off x="5683980" y="1650444"/>
            <a:ext cx="9306401"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This project uses image recognition to detect humans in tsunami debris, aiding rescue teams in swiftly identifying trapped or stranded individuals.</a:t>
            </a:r>
            <a:endParaRPr lang="en-US" sz="1750" dirty="0"/>
          </a:p>
        </p:txBody>
      </p:sp>
      <p:sp>
        <p:nvSpPr>
          <p:cNvPr id="7" name="Shape 4"/>
          <p:cNvSpPr/>
          <p:nvPr/>
        </p:nvSpPr>
        <p:spPr>
          <a:xfrm>
            <a:off x="6083028" y="3029069"/>
            <a:ext cx="44410" cy="4284821"/>
          </a:xfrm>
          <a:prstGeom prst="rect">
            <a:avLst/>
          </a:prstGeom>
          <a:solidFill>
            <a:srgbClr val="BBC4DC"/>
          </a:solidFill>
          <a:ln/>
        </p:spPr>
        <p:txBody>
          <a:bodyPr/>
          <a:lstStyle/>
          <a:p>
            <a:endParaRPr lang="en-IN"/>
          </a:p>
        </p:txBody>
      </p:sp>
      <p:sp>
        <p:nvSpPr>
          <p:cNvPr id="8" name="Shape 5"/>
          <p:cNvSpPr/>
          <p:nvPr/>
        </p:nvSpPr>
        <p:spPr>
          <a:xfrm>
            <a:off x="6146882" y="3380507"/>
            <a:ext cx="777597" cy="44410"/>
          </a:xfrm>
          <a:prstGeom prst="rect">
            <a:avLst/>
          </a:prstGeom>
          <a:solidFill>
            <a:srgbClr val="BBC4DC"/>
          </a:solidFill>
          <a:ln/>
        </p:spPr>
        <p:txBody>
          <a:bodyPr/>
          <a:lstStyle/>
          <a:p>
            <a:endParaRPr lang="en-IN"/>
          </a:p>
        </p:txBody>
      </p:sp>
      <p:sp>
        <p:nvSpPr>
          <p:cNvPr id="9" name="Shape 6"/>
          <p:cNvSpPr/>
          <p:nvPr/>
        </p:nvSpPr>
        <p:spPr>
          <a:xfrm>
            <a:off x="6416769" y="3140154"/>
            <a:ext cx="532334" cy="499943"/>
          </a:xfrm>
          <a:prstGeom prst="roundRect">
            <a:avLst>
              <a:gd name="adj" fmla="val 26667"/>
            </a:avLst>
          </a:prstGeom>
          <a:solidFill>
            <a:srgbClr val="DEE7F7"/>
          </a:solidFill>
          <a:ln/>
        </p:spPr>
        <p:txBody>
          <a:bodyPr/>
          <a:lstStyle/>
          <a:p>
            <a:endParaRPr lang="en-IN"/>
          </a:p>
        </p:txBody>
      </p:sp>
      <p:sp>
        <p:nvSpPr>
          <p:cNvPr id="10" name="Text 7"/>
          <p:cNvSpPr/>
          <p:nvPr/>
        </p:nvSpPr>
        <p:spPr>
          <a:xfrm flipH="1">
            <a:off x="6591844" y="3146107"/>
            <a:ext cx="167482"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11" name="Text 8"/>
          <p:cNvSpPr/>
          <p:nvPr/>
        </p:nvSpPr>
        <p:spPr>
          <a:xfrm>
            <a:off x="8327313" y="3142283"/>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Identify Survivors</a:t>
            </a:r>
            <a:endParaRPr lang="en-US" sz="2187" dirty="0"/>
          </a:p>
        </p:txBody>
      </p:sp>
      <p:sp>
        <p:nvSpPr>
          <p:cNvPr id="12" name="Text 9"/>
          <p:cNvSpPr/>
          <p:nvPr/>
        </p:nvSpPr>
        <p:spPr>
          <a:xfrm>
            <a:off x="6046113" y="3669149"/>
            <a:ext cx="7751088"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Rapid human detection is critical for effective rescue operations.</a:t>
            </a:r>
            <a:endParaRPr lang="en-US" sz="1750" dirty="0"/>
          </a:p>
        </p:txBody>
      </p:sp>
      <p:sp>
        <p:nvSpPr>
          <p:cNvPr id="13" name="Shape 10"/>
          <p:cNvSpPr/>
          <p:nvPr/>
        </p:nvSpPr>
        <p:spPr>
          <a:xfrm>
            <a:off x="6126158" y="4855079"/>
            <a:ext cx="777597" cy="44410"/>
          </a:xfrm>
          <a:prstGeom prst="rect">
            <a:avLst/>
          </a:prstGeom>
          <a:solidFill>
            <a:srgbClr val="BBC4DC"/>
          </a:solidFill>
          <a:ln/>
        </p:spPr>
        <p:txBody>
          <a:bodyPr/>
          <a:lstStyle/>
          <a:p>
            <a:endParaRPr lang="en-IN"/>
          </a:p>
        </p:txBody>
      </p:sp>
      <p:sp>
        <p:nvSpPr>
          <p:cNvPr id="14" name="Shape 11"/>
          <p:cNvSpPr/>
          <p:nvPr/>
        </p:nvSpPr>
        <p:spPr>
          <a:xfrm>
            <a:off x="6449160" y="4627312"/>
            <a:ext cx="499943" cy="499943"/>
          </a:xfrm>
          <a:prstGeom prst="roundRect">
            <a:avLst>
              <a:gd name="adj" fmla="val 26667"/>
            </a:avLst>
          </a:prstGeom>
          <a:solidFill>
            <a:srgbClr val="DEE7F7"/>
          </a:solidFill>
          <a:ln/>
        </p:spPr>
        <p:txBody>
          <a:bodyPr/>
          <a:lstStyle/>
          <a:p>
            <a:endParaRPr lang="en-IN"/>
          </a:p>
        </p:txBody>
      </p:sp>
      <p:sp>
        <p:nvSpPr>
          <p:cNvPr id="15" name="Text 12"/>
          <p:cNvSpPr/>
          <p:nvPr/>
        </p:nvSpPr>
        <p:spPr>
          <a:xfrm>
            <a:off x="6592601" y="4627214"/>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6" name="Text 13"/>
          <p:cNvSpPr/>
          <p:nvPr/>
        </p:nvSpPr>
        <p:spPr>
          <a:xfrm>
            <a:off x="8532912" y="4611172"/>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Enhance Safety</a:t>
            </a:r>
            <a:endParaRPr lang="en-US" sz="2187" dirty="0"/>
          </a:p>
        </p:txBody>
      </p:sp>
      <p:sp>
        <p:nvSpPr>
          <p:cNvPr id="17" name="Text 14"/>
          <p:cNvSpPr/>
          <p:nvPr/>
        </p:nvSpPr>
        <p:spPr>
          <a:xfrm>
            <a:off x="6046113" y="5171480"/>
            <a:ext cx="7751088"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Quick and accurate identification can save lives for victims and rescuers.</a:t>
            </a:r>
            <a:endParaRPr lang="en-US" sz="1750" dirty="0"/>
          </a:p>
        </p:txBody>
      </p:sp>
      <p:sp>
        <p:nvSpPr>
          <p:cNvPr id="18" name="Shape 15"/>
          <p:cNvSpPr/>
          <p:nvPr/>
        </p:nvSpPr>
        <p:spPr>
          <a:xfrm>
            <a:off x="6127438" y="6372522"/>
            <a:ext cx="777597" cy="45719"/>
          </a:xfrm>
          <a:prstGeom prst="rect">
            <a:avLst/>
          </a:prstGeom>
          <a:solidFill>
            <a:srgbClr val="BBC4DC"/>
          </a:solidFill>
          <a:ln/>
        </p:spPr>
        <p:txBody>
          <a:bodyPr/>
          <a:lstStyle/>
          <a:p>
            <a:endParaRPr lang="en-IN"/>
          </a:p>
        </p:txBody>
      </p:sp>
      <p:sp>
        <p:nvSpPr>
          <p:cNvPr id="19" name="Shape 16"/>
          <p:cNvSpPr/>
          <p:nvPr/>
        </p:nvSpPr>
        <p:spPr>
          <a:xfrm>
            <a:off x="6514956" y="6099077"/>
            <a:ext cx="499943" cy="499943"/>
          </a:xfrm>
          <a:prstGeom prst="roundRect">
            <a:avLst>
              <a:gd name="adj" fmla="val 26667"/>
            </a:avLst>
          </a:prstGeom>
          <a:solidFill>
            <a:srgbClr val="DEE7F7"/>
          </a:solidFill>
          <a:ln/>
        </p:spPr>
        <p:txBody>
          <a:bodyPr/>
          <a:lstStyle/>
          <a:p>
            <a:endParaRPr lang="en-IN"/>
          </a:p>
        </p:txBody>
      </p:sp>
      <p:sp>
        <p:nvSpPr>
          <p:cNvPr id="20" name="Text 17"/>
          <p:cNvSpPr/>
          <p:nvPr/>
        </p:nvSpPr>
        <p:spPr>
          <a:xfrm>
            <a:off x="6684637" y="6128890"/>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21" name="Text 18"/>
          <p:cNvSpPr/>
          <p:nvPr/>
        </p:nvSpPr>
        <p:spPr>
          <a:xfrm>
            <a:off x="8245183" y="6025337"/>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Improve Efficiency</a:t>
            </a:r>
            <a:endParaRPr lang="en-US" sz="2187" dirty="0"/>
          </a:p>
        </p:txBody>
      </p:sp>
      <p:sp>
        <p:nvSpPr>
          <p:cNvPr id="22" name="Text 19"/>
          <p:cNvSpPr/>
          <p:nvPr/>
        </p:nvSpPr>
        <p:spPr>
          <a:xfrm>
            <a:off x="6046113" y="6673810"/>
            <a:ext cx="7751088"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Precise locations enable quicker and more efficient rescue efforts.</a:t>
            </a:r>
            <a:endParaRPr lang="en-US" sz="1750" dirty="0"/>
          </a:p>
        </p:txBody>
      </p:sp>
      <p:pic>
        <p:nvPicPr>
          <p:cNvPr id="24" name="Picture 23" descr="A group of people looking at each other&#10;&#10;Description automatically generated">
            <a:extLst>
              <a:ext uri="{FF2B5EF4-FFF2-40B4-BE49-F238E27FC236}">
                <a16:creationId xmlns:a16="http://schemas.microsoft.com/office/drawing/2014/main" id="{36ED07A9-23E6-745B-2F17-08125A8135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249" y="1516566"/>
            <a:ext cx="5155647" cy="51572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22302"/>
            <a:ext cx="14630400" cy="8229600"/>
          </a:xfrm>
          <a:prstGeom prst="rect">
            <a:avLst/>
          </a:prstGeom>
          <a:solidFill>
            <a:srgbClr val="FBFCFE"/>
          </a:solidFill>
          <a:ln/>
        </p:spPr>
        <p:txBody>
          <a:bodyPr/>
          <a:lstStyle/>
          <a:p>
            <a:endParaRPr lang="en-IN"/>
          </a:p>
        </p:txBody>
      </p:sp>
      <p:sp>
        <p:nvSpPr>
          <p:cNvPr id="4" name="Text 2"/>
          <p:cNvSpPr/>
          <p:nvPr/>
        </p:nvSpPr>
        <p:spPr>
          <a:xfrm>
            <a:off x="2332880" y="68981"/>
            <a:ext cx="6479143"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Custom Vision Overview</a:t>
            </a:r>
            <a:endParaRPr lang="en-US" sz="4374" dirty="0"/>
          </a:p>
        </p:txBody>
      </p:sp>
      <p:sp>
        <p:nvSpPr>
          <p:cNvPr id="5" name="Text 3"/>
          <p:cNvSpPr/>
          <p:nvPr/>
        </p:nvSpPr>
        <p:spPr>
          <a:xfrm>
            <a:off x="2416850" y="857329"/>
            <a:ext cx="6483429"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Custom Vision is a cloud-based image recognition service that uses machine learning to classify and detect objects in images, enabling the identification of humans in tsunami debris.</a:t>
            </a:r>
            <a:endParaRPr lang="en-US" sz="1750" dirty="0"/>
          </a:p>
        </p:txBody>
      </p:sp>
      <p:sp>
        <p:nvSpPr>
          <p:cNvPr id="6" name="Text 4"/>
          <p:cNvSpPr/>
          <p:nvPr/>
        </p:nvSpPr>
        <p:spPr>
          <a:xfrm>
            <a:off x="459819" y="2206272"/>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How it Works</a:t>
            </a:r>
            <a:endParaRPr lang="en-US" sz="2187" dirty="0"/>
          </a:p>
        </p:txBody>
      </p:sp>
      <p:sp>
        <p:nvSpPr>
          <p:cNvPr id="7" name="Text 5"/>
          <p:cNvSpPr/>
          <p:nvPr/>
        </p:nvSpPr>
        <p:spPr>
          <a:xfrm>
            <a:off x="481181" y="3191598"/>
            <a:ext cx="3156347" cy="2132409"/>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Machine learning algorithms analyze and learn from a set of labelled images to classify new images and identify the presence and location of specific objects or features.</a:t>
            </a:r>
            <a:endParaRPr lang="en-US" sz="1750" dirty="0"/>
          </a:p>
        </p:txBody>
      </p:sp>
      <p:sp>
        <p:nvSpPr>
          <p:cNvPr id="8" name="Text 6"/>
          <p:cNvSpPr/>
          <p:nvPr/>
        </p:nvSpPr>
        <p:spPr>
          <a:xfrm>
            <a:off x="4093551" y="2206272"/>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Advantages</a:t>
            </a:r>
            <a:endParaRPr lang="en-US" sz="2187" dirty="0"/>
          </a:p>
        </p:txBody>
      </p:sp>
      <p:sp>
        <p:nvSpPr>
          <p:cNvPr id="9" name="Text 7"/>
          <p:cNvSpPr/>
          <p:nvPr/>
        </p:nvSpPr>
        <p:spPr>
          <a:xfrm>
            <a:off x="3994277" y="3226296"/>
            <a:ext cx="3156347"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Rapid processing, high accuracy, adaptability, and user-friendly integration make Custom Vision a valuable tool for this project.</a:t>
            </a:r>
            <a:endParaRPr lang="en-US" sz="1750" dirty="0"/>
          </a:p>
        </p:txBody>
      </p:sp>
      <p:sp>
        <p:nvSpPr>
          <p:cNvPr id="10" name="Text 8"/>
          <p:cNvSpPr/>
          <p:nvPr/>
        </p:nvSpPr>
        <p:spPr>
          <a:xfrm>
            <a:off x="7129582" y="2199282"/>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Key Features</a:t>
            </a:r>
            <a:endParaRPr lang="en-US" sz="2187" dirty="0"/>
          </a:p>
        </p:txBody>
      </p:sp>
      <p:sp>
        <p:nvSpPr>
          <p:cNvPr id="11" name="Text 9"/>
          <p:cNvSpPr/>
          <p:nvPr/>
        </p:nvSpPr>
        <p:spPr>
          <a:xfrm>
            <a:off x="7555790" y="3191597"/>
            <a:ext cx="3156347"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Speed, precision, and versatility in diverse environments and conditions.</a:t>
            </a:r>
            <a:endParaRPr lang="en-US" sz="1750" dirty="0"/>
          </a:p>
        </p:txBody>
      </p:sp>
      <p:pic>
        <p:nvPicPr>
          <p:cNvPr id="14" name="Picture 13" descr="A cloud computing diagram with a diagram and arrows&#10;&#10;Description automatically generated with medium confidence">
            <a:extLst>
              <a:ext uri="{FF2B5EF4-FFF2-40B4-BE49-F238E27FC236}">
                <a16:creationId xmlns:a16="http://schemas.microsoft.com/office/drawing/2014/main" id="{C06BD079-514E-0059-9D1F-8A1C334196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7072" y="149006"/>
            <a:ext cx="4631888" cy="3391694"/>
          </a:xfrm>
          <a:prstGeom prst="rect">
            <a:avLst/>
          </a:prstGeom>
          <a:noFill/>
          <a:ln>
            <a:noFill/>
          </a:ln>
        </p:spPr>
      </p:pic>
      <p:pic>
        <p:nvPicPr>
          <p:cNvPr id="15" name="Picture 14" descr="A screenshot of a computer screen&#10;&#10;Description automatically generated">
            <a:extLst>
              <a:ext uri="{FF2B5EF4-FFF2-40B4-BE49-F238E27FC236}">
                <a16:creationId xmlns:a16="http://schemas.microsoft.com/office/drawing/2014/main" id="{1C70AB39-A3D8-B3E9-51F9-3249A403745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5722" y="5092065"/>
            <a:ext cx="6607720" cy="30685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30195"/>
          </a:xfrm>
          <a:prstGeom prst="rect">
            <a:avLst/>
          </a:prstGeom>
          <a:solidFill>
            <a:srgbClr val="FBFCFE"/>
          </a:solidFill>
          <a:ln/>
        </p:spPr>
        <p:txBody>
          <a:bodyPr/>
          <a:lstStyle/>
          <a:p>
            <a:endParaRPr lang="en-IN"/>
          </a:p>
        </p:txBody>
      </p:sp>
      <p:sp>
        <p:nvSpPr>
          <p:cNvPr id="5" name="Text 2"/>
          <p:cNvSpPr/>
          <p:nvPr/>
        </p:nvSpPr>
        <p:spPr>
          <a:xfrm>
            <a:off x="802719" y="588645"/>
            <a:ext cx="5351740" cy="668893"/>
          </a:xfrm>
          <a:prstGeom prst="rect">
            <a:avLst/>
          </a:prstGeom>
          <a:noFill/>
          <a:ln/>
        </p:spPr>
        <p:txBody>
          <a:bodyPr wrap="none" rtlCol="0" anchor="t"/>
          <a:lstStyle/>
          <a:p>
            <a:pPr marL="0" indent="0">
              <a:lnSpc>
                <a:spcPts val="5268"/>
              </a:lnSpc>
              <a:buNone/>
            </a:pPr>
            <a:r>
              <a:rPr lang="en-US" sz="4214" dirty="0">
                <a:solidFill>
                  <a:srgbClr val="476FD6"/>
                </a:solidFill>
                <a:latin typeface="Roboto Slab" pitchFamily="34" charset="0"/>
                <a:ea typeface="Roboto Slab" pitchFamily="34" charset="-122"/>
                <a:cs typeface="Roboto Slab" pitchFamily="34" charset="-120"/>
              </a:rPr>
              <a:t>Methodology</a:t>
            </a:r>
            <a:endParaRPr lang="en-US" sz="4214" dirty="0"/>
          </a:p>
        </p:txBody>
      </p:sp>
      <p:sp>
        <p:nvSpPr>
          <p:cNvPr id="6" name="Text 3"/>
          <p:cNvSpPr/>
          <p:nvPr/>
        </p:nvSpPr>
        <p:spPr>
          <a:xfrm>
            <a:off x="802720" y="1578531"/>
            <a:ext cx="5351740" cy="684848"/>
          </a:xfrm>
          <a:prstGeom prst="rect">
            <a:avLst/>
          </a:prstGeom>
          <a:noFill/>
          <a:ln/>
        </p:spPr>
        <p:txBody>
          <a:bodyPr wrap="square" rtlCol="0" anchor="t"/>
          <a:lstStyle/>
          <a:p>
            <a:pPr marL="0" indent="0">
              <a:lnSpc>
                <a:spcPts val="2697"/>
              </a:lnSpc>
              <a:buNone/>
            </a:pPr>
            <a:r>
              <a:rPr lang="en-US" sz="1686" dirty="0">
                <a:solidFill>
                  <a:srgbClr val="15213F"/>
                </a:solidFill>
                <a:latin typeface="Roboto" pitchFamily="34" charset="0"/>
                <a:ea typeface="Roboto" pitchFamily="34" charset="-122"/>
                <a:cs typeface="Roboto" pitchFamily="34" charset="-120"/>
              </a:rPr>
              <a:t>The project involves collecting diverse data, training the Custom Vision model, and validating its performance to optimize human detection in tsunami debris.</a:t>
            </a:r>
            <a:endParaRPr lang="en-US" sz="1686" dirty="0"/>
          </a:p>
        </p:txBody>
      </p:sp>
      <p:pic>
        <p:nvPicPr>
          <p:cNvPr id="7" name="Image 1" descr="preencoded.png"/>
          <p:cNvPicPr>
            <a:picLocks noChangeAspect="1"/>
          </p:cNvPicPr>
          <p:nvPr/>
        </p:nvPicPr>
        <p:blipFill>
          <a:blip r:embed="rId3"/>
          <a:stretch>
            <a:fillRect/>
          </a:stretch>
        </p:blipFill>
        <p:spPr>
          <a:xfrm>
            <a:off x="802720" y="3093985"/>
            <a:ext cx="1070253" cy="1712476"/>
          </a:xfrm>
          <a:prstGeom prst="rect">
            <a:avLst/>
          </a:prstGeom>
        </p:spPr>
      </p:pic>
      <p:sp>
        <p:nvSpPr>
          <p:cNvPr id="8" name="Text 4"/>
          <p:cNvSpPr/>
          <p:nvPr/>
        </p:nvSpPr>
        <p:spPr>
          <a:xfrm>
            <a:off x="2193965" y="2718078"/>
            <a:ext cx="2675811" cy="334328"/>
          </a:xfrm>
          <a:prstGeom prst="rect">
            <a:avLst/>
          </a:prstGeom>
          <a:noFill/>
          <a:ln/>
        </p:spPr>
        <p:txBody>
          <a:bodyPr wrap="none" rtlCol="0" anchor="t"/>
          <a:lstStyle/>
          <a:p>
            <a:pPr marL="0" indent="0" algn="l">
              <a:lnSpc>
                <a:spcPts val="2634"/>
              </a:lnSpc>
              <a:buNone/>
            </a:pPr>
            <a:r>
              <a:rPr lang="en-US" sz="2107" dirty="0">
                <a:solidFill>
                  <a:srgbClr val="476FD6"/>
                </a:solidFill>
                <a:latin typeface="Roboto Slab" pitchFamily="34" charset="0"/>
                <a:ea typeface="Roboto Slab" pitchFamily="34" charset="-122"/>
                <a:cs typeface="Roboto Slab" pitchFamily="34" charset="-120"/>
              </a:rPr>
              <a:t>Data Collection</a:t>
            </a:r>
            <a:endParaRPr lang="en-US" sz="2107" dirty="0"/>
          </a:p>
        </p:txBody>
      </p:sp>
      <p:sp>
        <p:nvSpPr>
          <p:cNvPr id="9" name="Text 5"/>
          <p:cNvSpPr/>
          <p:nvPr/>
        </p:nvSpPr>
        <p:spPr>
          <a:xfrm>
            <a:off x="2193965" y="3180755"/>
            <a:ext cx="4096131" cy="684848"/>
          </a:xfrm>
          <a:prstGeom prst="rect">
            <a:avLst/>
          </a:prstGeom>
          <a:noFill/>
          <a:ln/>
        </p:spPr>
        <p:txBody>
          <a:bodyPr wrap="square" rtlCol="0" anchor="t"/>
          <a:lstStyle/>
          <a:p>
            <a:pPr marL="0" indent="0" algn="l">
              <a:lnSpc>
                <a:spcPts val="2697"/>
              </a:lnSpc>
              <a:buNone/>
            </a:pPr>
            <a:r>
              <a:rPr lang="en-US" sz="1686" dirty="0">
                <a:solidFill>
                  <a:srgbClr val="15213F"/>
                </a:solidFill>
                <a:latin typeface="Roboto" pitchFamily="34" charset="0"/>
                <a:ea typeface="Roboto" pitchFamily="34" charset="-122"/>
                <a:cs typeface="Roboto" pitchFamily="34" charset="-120"/>
              </a:rPr>
              <a:t>Gather images from various sources, including aerial, ground-level, and drone footage.</a:t>
            </a:r>
          </a:p>
          <a:p>
            <a:pPr marL="0" indent="0" algn="l">
              <a:lnSpc>
                <a:spcPts val="2697"/>
              </a:lnSpc>
              <a:buNone/>
            </a:pPr>
            <a:r>
              <a:rPr lang="en-US" sz="1686" dirty="0">
                <a:hlinkClick r:id="rId4"/>
              </a:rPr>
              <a:t>https://qz.com/1408467/the-indonesia-tsunamis-aftermath-in-photos</a:t>
            </a:r>
            <a:endParaRPr lang="en-US" sz="1686" dirty="0">
              <a:solidFill>
                <a:srgbClr val="15213F"/>
              </a:solidFill>
              <a:latin typeface="Roboto" pitchFamily="34" charset="0"/>
              <a:ea typeface="Roboto" pitchFamily="34" charset="-122"/>
              <a:cs typeface="Roboto" pitchFamily="34" charset="-120"/>
            </a:endParaRPr>
          </a:p>
          <a:p>
            <a:pPr marL="0" indent="0" algn="l">
              <a:lnSpc>
                <a:spcPts val="2697"/>
              </a:lnSpc>
              <a:buNone/>
            </a:pPr>
            <a:endParaRPr lang="en-US" sz="1686" dirty="0"/>
          </a:p>
        </p:txBody>
      </p:sp>
      <p:pic>
        <p:nvPicPr>
          <p:cNvPr id="10" name="Image 2" descr="preencoded.png"/>
          <p:cNvPicPr>
            <a:picLocks noChangeAspect="1"/>
          </p:cNvPicPr>
          <p:nvPr/>
        </p:nvPicPr>
        <p:blipFill>
          <a:blip r:embed="rId5"/>
          <a:stretch>
            <a:fillRect/>
          </a:stretch>
        </p:blipFill>
        <p:spPr>
          <a:xfrm>
            <a:off x="802719" y="4584412"/>
            <a:ext cx="1070253" cy="1712476"/>
          </a:xfrm>
          <a:prstGeom prst="rect">
            <a:avLst/>
          </a:prstGeom>
        </p:spPr>
      </p:pic>
      <p:sp>
        <p:nvSpPr>
          <p:cNvPr id="11" name="Text 6"/>
          <p:cNvSpPr/>
          <p:nvPr/>
        </p:nvSpPr>
        <p:spPr>
          <a:xfrm>
            <a:off x="2140683" y="5064274"/>
            <a:ext cx="2675811" cy="334328"/>
          </a:xfrm>
          <a:prstGeom prst="rect">
            <a:avLst/>
          </a:prstGeom>
          <a:noFill/>
          <a:ln/>
        </p:spPr>
        <p:txBody>
          <a:bodyPr wrap="none" rtlCol="0" anchor="t"/>
          <a:lstStyle/>
          <a:p>
            <a:pPr marL="0" indent="0" algn="l">
              <a:lnSpc>
                <a:spcPts val="2634"/>
              </a:lnSpc>
              <a:buNone/>
            </a:pPr>
            <a:r>
              <a:rPr lang="en-US" sz="2107" dirty="0">
                <a:solidFill>
                  <a:srgbClr val="476FD6"/>
                </a:solidFill>
                <a:latin typeface="Roboto Slab" pitchFamily="34" charset="0"/>
                <a:ea typeface="Roboto Slab" pitchFamily="34" charset="-122"/>
                <a:cs typeface="Roboto Slab" pitchFamily="34" charset="-120"/>
              </a:rPr>
              <a:t>Data Preprocessing</a:t>
            </a:r>
            <a:endParaRPr lang="en-US" sz="2107" dirty="0"/>
          </a:p>
        </p:txBody>
      </p:sp>
      <p:sp>
        <p:nvSpPr>
          <p:cNvPr id="12" name="Text 7"/>
          <p:cNvSpPr/>
          <p:nvPr/>
        </p:nvSpPr>
        <p:spPr>
          <a:xfrm>
            <a:off x="2140683" y="5446396"/>
            <a:ext cx="7161908" cy="342424"/>
          </a:xfrm>
          <a:prstGeom prst="rect">
            <a:avLst/>
          </a:prstGeom>
          <a:noFill/>
          <a:ln/>
        </p:spPr>
        <p:txBody>
          <a:bodyPr wrap="none" rtlCol="0" anchor="t"/>
          <a:lstStyle/>
          <a:p>
            <a:pPr marL="0" indent="0" algn="l">
              <a:lnSpc>
                <a:spcPts val="2697"/>
              </a:lnSpc>
              <a:buNone/>
            </a:pPr>
            <a:r>
              <a:rPr lang="en-US" sz="1686" dirty="0">
                <a:solidFill>
                  <a:srgbClr val="15213F"/>
                </a:solidFill>
                <a:latin typeface="Roboto" pitchFamily="34" charset="0"/>
                <a:ea typeface="Roboto" pitchFamily="34" charset="-122"/>
                <a:cs typeface="Roboto" pitchFamily="34" charset="-120"/>
              </a:rPr>
              <a:t>Clean, annotate, and balance the dataset to ensure model robustness.</a:t>
            </a:r>
            <a:endParaRPr lang="en-US" sz="1686" dirty="0"/>
          </a:p>
        </p:txBody>
      </p:sp>
      <p:pic>
        <p:nvPicPr>
          <p:cNvPr id="13" name="Image 3" descr="preencoded.png"/>
          <p:cNvPicPr>
            <a:picLocks noChangeAspect="1"/>
          </p:cNvPicPr>
          <p:nvPr/>
        </p:nvPicPr>
        <p:blipFill>
          <a:blip r:embed="rId6"/>
          <a:stretch>
            <a:fillRect/>
          </a:stretch>
        </p:blipFill>
        <p:spPr>
          <a:xfrm>
            <a:off x="802418" y="6091893"/>
            <a:ext cx="1070253" cy="1712476"/>
          </a:xfrm>
          <a:prstGeom prst="rect">
            <a:avLst/>
          </a:prstGeom>
        </p:spPr>
      </p:pic>
      <p:sp>
        <p:nvSpPr>
          <p:cNvPr id="14" name="Text 8"/>
          <p:cNvSpPr/>
          <p:nvPr/>
        </p:nvSpPr>
        <p:spPr>
          <a:xfrm>
            <a:off x="2193965" y="6143030"/>
            <a:ext cx="2675811" cy="334328"/>
          </a:xfrm>
          <a:prstGeom prst="rect">
            <a:avLst/>
          </a:prstGeom>
          <a:noFill/>
          <a:ln/>
        </p:spPr>
        <p:txBody>
          <a:bodyPr wrap="none" rtlCol="0" anchor="t"/>
          <a:lstStyle/>
          <a:p>
            <a:pPr marL="0" indent="0" algn="l">
              <a:lnSpc>
                <a:spcPts val="2634"/>
              </a:lnSpc>
              <a:buNone/>
            </a:pPr>
            <a:r>
              <a:rPr lang="en-US" sz="2107" dirty="0">
                <a:solidFill>
                  <a:srgbClr val="476FD6"/>
                </a:solidFill>
                <a:latin typeface="Roboto Slab" pitchFamily="34" charset="0"/>
                <a:ea typeface="Roboto Slab" pitchFamily="34" charset="-122"/>
                <a:cs typeface="Roboto Slab" pitchFamily="34" charset="-120"/>
              </a:rPr>
              <a:t>Model Training</a:t>
            </a:r>
            <a:endParaRPr lang="en-US" sz="2107" dirty="0"/>
          </a:p>
        </p:txBody>
      </p:sp>
      <p:sp>
        <p:nvSpPr>
          <p:cNvPr id="15" name="Text 9"/>
          <p:cNvSpPr/>
          <p:nvPr/>
        </p:nvSpPr>
        <p:spPr>
          <a:xfrm>
            <a:off x="2193965" y="6605707"/>
            <a:ext cx="7976116" cy="342424"/>
          </a:xfrm>
          <a:prstGeom prst="rect">
            <a:avLst/>
          </a:prstGeom>
          <a:noFill/>
          <a:ln/>
        </p:spPr>
        <p:txBody>
          <a:bodyPr wrap="none" rtlCol="0" anchor="t"/>
          <a:lstStyle/>
          <a:p>
            <a:pPr marL="0" indent="0" algn="l">
              <a:lnSpc>
                <a:spcPts val="2697"/>
              </a:lnSpc>
              <a:buNone/>
            </a:pPr>
            <a:r>
              <a:rPr lang="en-US" sz="1686" dirty="0">
                <a:solidFill>
                  <a:srgbClr val="15213F"/>
                </a:solidFill>
                <a:latin typeface="Roboto" pitchFamily="34" charset="0"/>
                <a:ea typeface="Roboto" pitchFamily="34" charset="-122"/>
                <a:cs typeface="Roboto" pitchFamily="34" charset="-120"/>
              </a:rPr>
              <a:t>Use labelled images to train the Custom Vision model to identify human patterns.</a:t>
            </a:r>
            <a:endParaRPr lang="en-US" sz="1686" dirty="0"/>
          </a:p>
        </p:txBody>
      </p:sp>
      <p:pic>
        <p:nvPicPr>
          <p:cNvPr id="18" name="Picture 17" descr="A diagram of a training process&#10;&#10;Description automatically generated">
            <a:extLst>
              <a:ext uri="{FF2B5EF4-FFF2-40B4-BE49-F238E27FC236}">
                <a16:creationId xmlns:a16="http://schemas.microsoft.com/office/drawing/2014/main" id="{B9573344-7951-C21A-BC8D-33DBE60C0309}"/>
              </a:ext>
            </a:extLst>
          </p:cNvPr>
          <p:cNvPicPr>
            <a:picLocks noChangeAspect="1"/>
          </p:cNvPicPr>
          <p:nvPr/>
        </p:nvPicPr>
        <p:blipFill>
          <a:blip r:embed="rId7"/>
          <a:stretch>
            <a:fillRect/>
          </a:stretch>
        </p:blipFill>
        <p:spPr>
          <a:xfrm>
            <a:off x="6290096" y="0"/>
            <a:ext cx="8274475" cy="49285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11151"/>
            <a:ext cx="14630400" cy="8229600"/>
          </a:xfrm>
          <a:prstGeom prst="rect">
            <a:avLst/>
          </a:prstGeom>
          <a:solidFill>
            <a:srgbClr val="FBFCFE"/>
          </a:solidFill>
          <a:ln/>
        </p:spPr>
        <p:txBody>
          <a:bodyPr/>
          <a:lstStyle/>
          <a:p>
            <a:endParaRPr lang="en-IN"/>
          </a:p>
        </p:txBody>
      </p:sp>
      <p:sp>
        <p:nvSpPr>
          <p:cNvPr id="4" name="Text 2"/>
          <p:cNvSpPr/>
          <p:nvPr/>
        </p:nvSpPr>
        <p:spPr>
          <a:xfrm>
            <a:off x="1944946" y="3854378"/>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Results</a:t>
            </a:r>
            <a:endParaRPr lang="en-US" sz="4374" dirty="0"/>
          </a:p>
        </p:txBody>
      </p:sp>
      <p:sp>
        <p:nvSpPr>
          <p:cNvPr id="5" name="Text 3"/>
          <p:cNvSpPr/>
          <p:nvPr/>
        </p:nvSpPr>
        <p:spPr>
          <a:xfrm>
            <a:off x="1944946" y="4492109"/>
            <a:ext cx="10554414"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Custom Vision model achieved high accuracy in detecting humans within tsunami debris, demonstrating its effectiveness in supporting rescue operations.</a:t>
            </a:r>
            <a:endParaRPr lang="en-US" sz="1750" dirty="0"/>
          </a:p>
        </p:txBody>
      </p:sp>
      <p:pic>
        <p:nvPicPr>
          <p:cNvPr id="6" name="Image 0" descr="preencoded.png"/>
          <p:cNvPicPr>
            <a:picLocks noChangeAspect="1"/>
          </p:cNvPicPr>
          <p:nvPr/>
        </p:nvPicPr>
        <p:blipFill>
          <a:blip r:embed="rId3"/>
          <a:stretch>
            <a:fillRect/>
          </a:stretch>
        </p:blipFill>
        <p:spPr>
          <a:xfrm>
            <a:off x="2438370" y="5371682"/>
            <a:ext cx="555427" cy="555427"/>
          </a:xfrm>
          <a:prstGeom prst="rect">
            <a:avLst/>
          </a:prstGeom>
        </p:spPr>
      </p:pic>
      <p:sp>
        <p:nvSpPr>
          <p:cNvPr id="7" name="Text 4"/>
          <p:cNvSpPr/>
          <p:nvPr/>
        </p:nvSpPr>
        <p:spPr>
          <a:xfrm>
            <a:off x="2037993" y="6133063"/>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Precision</a:t>
            </a:r>
            <a:endParaRPr lang="en-US" sz="2187" dirty="0"/>
          </a:p>
        </p:txBody>
      </p:sp>
      <p:sp>
        <p:nvSpPr>
          <p:cNvPr id="8" name="Text 5"/>
          <p:cNvSpPr/>
          <p:nvPr/>
        </p:nvSpPr>
        <p:spPr>
          <a:xfrm>
            <a:off x="1778794" y="6564064"/>
            <a:ext cx="3295888"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71.4% - Avoiding false positives</a:t>
            </a:r>
            <a:endParaRPr lang="en-US" sz="1750" dirty="0"/>
          </a:p>
        </p:txBody>
      </p:sp>
      <p:pic>
        <p:nvPicPr>
          <p:cNvPr id="9" name="Image 1" descr="preencoded.png"/>
          <p:cNvPicPr>
            <a:picLocks noChangeAspect="1"/>
          </p:cNvPicPr>
          <p:nvPr/>
        </p:nvPicPr>
        <p:blipFill>
          <a:blip r:embed="rId4"/>
          <a:stretch>
            <a:fillRect/>
          </a:stretch>
        </p:blipFill>
        <p:spPr>
          <a:xfrm>
            <a:off x="5944850" y="5371682"/>
            <a:ext cx="555427" cy="555427"/>
          </a:xfrm>
          <a:prstGeom prst="rect">
            <a:avLst/>
          </a:prstGeom>
        </p:spPr>
      </p:pic>
      <p:sp>
        <p:nvSpPr>
          <p:cNvPr id="10" name="Text 6"/>
          <p:cNvSpPr/>
          <p:nvPr/>
        </p:nvSpPr>
        <p:spPr>
          <a:xfrm>
            <a:off x="5667137" y="6128413"/>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Recall</a:t>
            </a:r>
            <a:endParaRPr lang="en-US" sz="2187" dirty="0"/>
          </a:p>
        </p:txBody>
      </p:sp>
      <p:sp>
        <p:nvSpPr>
          <p:cNvPr id="11" name="Text 7"/>
          <p:cNvSpPr/>
          <p:nvPr/>
        </p:nvSpPr>
        <p:spPr>
          <a:xfrm>
            <a:off x="5574150" y="6564064"/>
            <a:ext cx="3296007"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100% - Capturing all relevant instances</a:t>
            </a:r>
            <a:endParaRPr lang="en-US" sz="1750" dirty="0"/>
          </a:p>
        </p:txBody>
      </p:sp>
      <p:pic>
        <p:nvPicPr>
          <p:cNvPr id="12" name="Image 2" descr="preencoded.png"/>
          <p:cNvPicPr>
            <a:picLocks noChangeAspect="1"/>
          </p:cNvPicPr>
          <p:nvPr/>
        </p:nvPicPr>
        <p:blipFill>
          <a:blip r:embed="rId5"/>
          <a:stretch>
            <a:fillRect/>
          </a:stretch>
        </p:blipFill>
        <p:spPr>
          <a:xfrm>
            <a:off x="9296400" y="5493456"/>
            <a:ext cx="555427" cy="555427"/>
          </a:xfrm>
          <a:prstGeom prst="rect">
            <a:avLst/>
          </a:prstGeom>
        </p:spPr>
      </p:pic>
      <p:sp>
        <p:nvSpPr>
          <p:cNvPr id="13" name="Text 8"/>
          <p:cNvSpPr/>
          <p:nvPr/>
        </p:nvSpPr>
        <p:spPr>
          <a:xfrm>
            <a:off x="9234793" y="6048883"/>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mAP</a:t>
            </a:r>
            <a:endParaRPr lang="en-US" sz="2187" dirty="0"/>
          </a:p>
        </p:txBody>
      </p:sp>
      <p:sp>
        <p:nvSpPr>
          <p:cNvPr id="14" name="Text 9"/>
          <p:cNvSpPr/>
          <p:nvPr/>
        </p:nvSpPr>
        <p:spPr>
          <a:xfrm>
            <a:off x="9184887" y="6538555"/>
            <a:ext cx="3296007"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97.4% - Consistent high accuracy</a:t>
            </a:r>
            <a:endParaRPr lang="en-US" sz="1750" dirty="0"/>
          </a:p>
        </p:txBody>
      </p:sp>
      <p:pic>
        <p:nvPicPr>
          <p:cNvPr id="17" name="Picture 16" descr="A screenshot of a computer&#10;&#10;Description automatically generated">
            <a:extLst>
              <a:ext uri="{FF2B5EF4-FFF2-40B4-BE49-F238E27FC236}">
                <a16:creationId xmlns:a16="http://schemas.microsoft.com/office/drawing/2014/main" id="{833E0DE6-C9ED-4750-1E29-7333208B0452}"/>
              </a:ext>
            </a:extLst>
          </p:cNvPr>
          <p:cNvPicPr>
            <a:picLocks noChangeAspect="1"/>
          </p:cNvPicPr>
          <p:nvPr/>
        </p:nvPicPr>
        <p:blipFill>
          <a:blip r:embed="rId6"/>
          <a:stretch>
            <a:fillRect/>
          </a:stretch>
        </p:blipFill>
        <p:spPr>
          <a:xfrm>
            <a:off x="8753706" y="-1"/>
            <a:ext cx="5785253" cy="4447877"/>
          </a:xfrm>
          <a:prstGeom prst="rect">
            <a:avLst/>
          </a:prstGeom>
        </p:spPr>
      </p:pic>
      <p:pic>
        <p:nvPicPr>
          <p:cNvPr id="21" name="Picture 20" descr="A screenshot of a person crying&#10;&#10;Description automatically generated">
            <a:extLst>
              <a:ext uri="{FF2B5EF4-FFF2-40B4-BE49-F238E27FC236}">
                <a16:creationId xmlns:a16="http://schemas.microsoft.com/office/drawing/2014/main" id="{D60C12E3-CDEB-FCA5-D171-13BC80ECD9CE}"/>
              </a:ext>
            </a:extLst>
          </p:cNvPr>
          <p:cNvPicPr>
            <a:picLocks noChangeAspect="1"/>
          </p:cNvPicPr>
          <p:nvPr/>
        </p:nvPicPr>
        <p:blipFill>
          <a:blip r:embed="rId7"/>
          <a:stretch>
            <a:fillRect/>
          </a:stretch>
        </p:blipFill>
        <p:spPr>
          <a:xfrm>
            <a:off x="1" y="1832"/>
            <a:ext cx="8575288" cy="39903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EEB86B-EFBA-022E-F3AA-25D4C675CA20}"/>
              </a:ext>
            </a:extLst>
          </p:cNvPr>
          <p:cNvPicPr>
            <a:picLocks noChangeAspect="1"/>
          </p:cNvPicPr>
          <p:nvPr/>
        </p:nvPicPr>
        <p:blipFill rotWithShape="1">
          <a:blip r:embed="rId2"/>
          <a:srcRect r="9409" b="1"/>
          <a:stretch/>
        </p:blipFill>
        <p:spPr>
          <a:xfrm>
            <a:off x="3026829" y="10"/>
            <a:ext cx="11603571" cy="82295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80373" cy="82296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F6D1C43-BF10-5051-74C9-F2858E986C84}"/>
              </a:ext>
            </a:extLst>
          </p:cNvPr>
          <p:cNvSpPr txBox="1"/>
          <p:nvPr/>
        </p:nvSpPr>
        <p:spPr>
          <a:xfrm>
            <a:off x="1142673" y="892136"/>
            <a:ext cx="4768062" cy="4430434"/>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6200">
                <a:latin typeface="+mj-lt"/>
                <a:ea typeface="+mj-ea"/>
                <a:cs typeface="+mj-cs"/>
              </a:rPr>
              <a:t>THANK YOU</a:t>
            </a:r>
          </a:p>
        </p:txBody>
      </p:sp>
    </p:spTree>
    <p:extLst>
      <p:ext uri="{BB962C8B-B14F-4D97-AF65-F5344CB8AC3E}">
        <p14:creationId xmlns:p14="http://schemas.microsoft.com/office/powerpoint/2010/main" val="2817157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215</TotalTime>
  <Words>406</Words>
  <Application>Microsoft Office PowerPoint</Application>
  <PresentationFormat>Custom</PresentationFormat>
  <Paragraphs>60</Paragraphs>
  <Slides>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Roboto</vt:lpstr>
      <vt:lpstr>Roboto Slab</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Nithish Nuthalapati</cp:lastModifiedBy>
  <cp:revision>7</cp:revision>
  <dcterms:created xsi:type="dcterms:W3CDTF">2024-05-06T18:04:26Z</dcterms:created>
  <dcterms:modified xsi:type="dcterms:W3CDTF">2024-05-06T21:40:39Z</dcterms:modified>
</cp:coreProperties>
</file>